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7" r:id="rId5"/>
  </p:sldIdLst>
  <p:sldSz cx="7561263" cy="106934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A5"/>
    <a:srgbClr val="0070C0"/>
    <a:srgbClr val="0000FF"/>
    <a:srgbClr val="002D86"/>
    <a:srgbClr val="000099"/>
    <a:srgbClr val="003399"/>
    <a:srgbClr val="7B7B7B"/>
    <a:srgbClr val="6262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77" autoAdjust="0"/>
  </p:normalViewPr>
  <p:slideViewPr>
    <p:cSldViewPr showGuides="1">
      <p:cViewPr>
        <p:scale>
          <a:sx n="200" d="100"/>
          <a:sy n="200" d="100"/>
        </p:scale>
        <p:origin x="36" y="-8784"/>
      </p:cViewPr>
      <p:guideLst>
        <p:guide orient="horz" pos="6735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45956-2574-4290-9EBC-720F36A53AE6}" type="datetimeFigureOut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20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73052-E2E5-4224-B3B0-232C9BFF0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7879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73052-E2E5-4224-B3B0-232C9BFF06CA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6829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B77A-0FD3-4268-99D5-F8A625E44D7F}" type="datetimeFigureOut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F0C-C09A-4285-B53D-B3DB3EDDE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B77A-0FD3-4268-99D5-F8A625E44D7F}" type="datetimeFigureOut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F0C-C09A-4285-B53D-B3DB3EDDE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B77A-0FD3-4268-99D5-F8A625E44D7F}" type="datetimeFigureOut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F0C-C09A-4285-B53D-B3DB3EDDE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B77A-0FD3-4268-99D5-F8A625E44D7F}" type="datetimeFigureOut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F0C-C09A-4285-B53D-B3DB3EDDE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B77A-0FD3-4268-99D5-F8A625E44D7F}" type="datetimeFigureOut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F0C-C09A-4285-B53D-B3DB3EDDE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B77A-0FD3-4268-99D5-F8A625E44D7F}" type="datetimeFigureOut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F0C-C09A-4285-B53D-B3DB3EDDE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B77A-0FD3-4268-99D5-F8A625E44D7F}" type="datetimeFigureOut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F0C-C09A-4285-B53D-B3DB3EDDE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B77A-0FD3-4268-99D5-F8A625E44D7F}" type="datetimeFigureOut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F0C-C09A-4285-B53D-B3DB3EDDE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B77A-0FD3-4268-99D5-F8A625E44D7F}" type="datetimeFigureOut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F0C-C09A-4285-B53D-B3DB3EDDE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B77A-0FD3-4268-99D5-F8A625E44D7F}" type="datetimeFigureOut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F0C-C09A-4285-B53D-B3DB3EDDE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B77A-0FD3-4268-99D5-F8A625E44D7F}" type="datetimeFigureOut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F0C-C09A-4285-B53D-B3DB3EDDE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6B77A-0FD3-4268-99D5-F8A625E44D7F}" type="datetimeFigureOut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69F0C-C09A-4285-B53D-B3DB3EDDE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" y="-27007"/>
            <a:ext cx="7559758" cy="10693400"/>
          </a:xfrm>
          <a:prstGeom prst="rect">
            <a:avLst/>
          </a:prstGeom>
        </p:spPr>
      </p:pic>
      <p:sp>
        <p:nvSpPr>
          <p:cNvPr id="5" name="모서리가 둥근 직사각형 4"/>
          <p:cNvSpPr/>
          <p:nvPr/>
        </p:nvSpPr>
        <p:spPr>
          <a:xfrm>
            <a:off x="805274" y="2766252"/>
            <a:ext cx="2088232" cy="40486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『</a:t>
            </a:r>
            <a:r>
              <a:rPr lang="ko-KR" altLang="en-US" sz="15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신한 </a:t>
            </a:r>
            <a:r>
              <a:rPr lang="ko-KR" altLang="en-US" sz="1500" dirty="0" err="1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연금라운지</a:t>
            </a:r>
            <a:r>
              <a:rPr lang="en-US" altLang="ko-KR" sz="15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』</a:t>
            </a:r>
            <a:r>
              <a:rPr lang="ko-KR" altLang="en-US" sz="15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란</a:t>
            </a:r>
            <a:r>
              <a:rPr lang="en-US" altLang="ko-KR" sz="15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?</a:t>
            </a:r>
            <a:endParaRPr lang="ko-KR" altLang="en-US" sz="1500" dirty="0">
              <a:latin typeface="원신한 Medium" panose="020B0603000000000000" pitchFamily="50" charset="-127"/>
              <a:ea typeface="원신한 Medium" panose="020B0603000000000000" pitchFamily="50" charset="-127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805274" y="4623489"/>
            <a:ext cx="2963916" cy="40486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운영시간 </a:t>
            </a:r>
            <a:r>
              <a:rPr lang="en-US" altLang="ko-KR" sz="15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09:00~18:00</a:t>
            </a:r>
            <a:endParaRPr lang="ko-KR" altLang="en-US" sz="1500" dirty="0">
              <a:latin typeface="원신한 Medium" panose="020B0603000000000000" pitchFamily="50" charset="-127"/>
              <a:ea typeface="원신한 Medium" panose="020B0603000000000000" pitchFamily="50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835748" y="8081351"/>
            <a:ext cx="2088232" cy="40486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dirty="0" err="1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예약방법</a:t>
            </a:r>
            <a:r>
              <a:rPr lang="ko-KR" altLang="en-US" sz="15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 및 위치</a:t>
            </a:r>
            <a:endParaRPr lang="ko-KR" altLang="en-US" sz="1500" dirty="0">
              <a:latin typeface="원신한 Medium" panose="020B0603000000000000" pitchFamily="50" charset="-127"/>
              <a:ea typeface="원신한 Medium" panose="020B0603000000000000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859730" y="7350241"/>
            <a:ext cx="2160240" cy="24744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84287" y="8646620"/>
            <a:ext cx="6431920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3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▣ </a:t>
            </a:r>
            <a:r>
              <a:rPr lang="ko-KR" altLang="en-US" sz="1300" dirty="0" err="1">
                <a:latin typeface="원신한 Medium" panose="020B0603000000000000" pitchFamily="50" charset="-127"/>
                <a:ea typeface="원신한 Medium" panose="020B0603000000000000" pitchFamily="50" charset="-127"/>
              </a:rPr>
              <a:t>연금라운지</a:t>
            </a:r>
            <a:r>
              <a:rPr lang="ko-KR" altLang="en-US" sz="13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 전화 </a:t>
            </a:r>
            <a:r>
              <a:rPr lang="ko-KR" altLang="en-US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예약</a:t>
            </a:r>
            <a:endParaRPr lang="en-US" altLang="ko-KR" sz="1300" dirty="0" smtClean="0">
              <a:latin typeface="원신한 Medium" panose="020B0603000000000000" pitchFamily="50" charset="-127"/>
              <a:ea typeface="원신한 Medium" panose="020B0603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    ☎ 052-933-7817 (</a:t>
            </a:r>
            <a:r>
              <a:rPr lang="ko-KR" altLang="en-US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박해진 팀장</a:t>
            </a:r>
            <a:r>
              <a:rPr lang="en-US" altLang="ko-KR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3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 </a:t>
            </a:r>
            <a:r>
              <a:rPr lang="en-US" altLang="ko-KR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   </a:t>
            </a:r>
            <a:r>
              <a:rPr lang="en-US" altLang="ko-KR" sz="13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☎ </a:t>
            </a:r>
            <a:r>
              <a:rPr lang="en-US" altLang="ko-KR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052-933-7818 (</a:t>
            </a:r>
            <a:r>
              <a:rPr lang="ko-KR" altLang="en-US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이애진 수석</a:t>
            </a:r>
            <a:r>
              <a:rPr lang="en-US" altLang="ko-KR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0254" y="3186460"/>
            <a:ext cx="5768106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신한은행에서 운영하는 </a:t>
            </a:r>
            <a:r>
              <a:rPr lang="en-US" altLang="ko-KR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1:1 </a:t>
            </a:r>
            <a:r>
              <a:rPr lang="ko-KR" altLang="en-US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맞춤형 자산관리 상담 공간</a:t>
            </a:r>
            <a:r>
              <a:rPr lang="en-US" altLang="ko-KR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/>
            </a:r>
            <a:br>
              <a:rPr lang="en-US" altLang="ko-KR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</a:br>
            <a:r>
              <a:rPr lang="en-US" altLang="ko-KR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▣ </a:t>
            </a:r>
            <a:r>
              <a:rPr lang="ko-KR" altLang="en-US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연금 </a:t>
            </a:r>
            <a:r>
              <a:rPr lang="ko-KR" altLang="en-US" sz="1300" dirty="0" err="1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종합컨설팅</a:t>
            </a:r>
            <a:r>
              <a:rPr lang="ko-KR" altLang="en-US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  </a:t>
            </a:r>
            <a:r>
              <a:rPr lang="en-US" altLang="ko-KR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▣ </a:t>
            </a:r>
            <a:r>
              <a:rPr lang="ko-KR" altLang="en-US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노후 자산관리  </a:t>
            </a:r>
            <a:r>
              <a:rPr lang="en-US" altLang="ko-KR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▣ </a:t>
            </a:r>
            <a:r>
              <a:rPr lang="ko-KR" altLang="en-US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주택연금 심화 상담 </a:t>
            </a:r>
            <a:r>
              <a:rPr lang="en-US" altLang="ko-KR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/>
            </a:r>
            <a:br>
              <a:rPr lang="en-US" altLang="ko-KR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</a:br>
            <a:r>
              <a:rPr lang="en-US" altLang="ko-KR" sz="1300" dirty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▣ </a:t>
            </a:r>
            <a:r>
              <a:rPr lang="ko-KR" altLang="en-US" sz="1300" dirty="0" err="1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평생소득</a:t>
            </a:r>
            <a:r>
              <a:rPr lang="en-US" altLang="ko-KR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(</a:t>
            </a:r>
            <a:r>
              <a:rPr lang="ko-KR" altLang="en-US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생활비</a:t>
            </a:r>
            <a:r>
              <a:rPr lang="en-US" altLang="ko-KR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)</a:t>
            </a:r>
            <a:r>
              <a:rPr lang="ko-KR" altLang="en-US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 설계  </a:t>
            </a:r>
            <a:r>
              <a:rPr lang="en-US" altLang="ko-KR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▣ </a:t>
            </a:r>
            <a:r>
              <a:rPr lang="ko-KR" altLang="en-US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상속 </a:t>
            </a:r>
            <a:r>
              <a:rPr lang="en-US" altLang="ko-KR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•</a:t>
            </a:r>
            <a:r>
              <a:rPr lang="ko-KR" altLang="en-US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 증여 </a:t>
            </a:r>
            <a:r>
              <a:rPr lang="en-US" altLang="ko-KR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 ▣ </a:t>
            </a:r>
            <a:r>
              <a:rPr lang="ko-KR" altLang="en-US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세미나 </a:t>
            </a:r>
            <a:r>
              <a:rPr lang="en-US" altLang="ko-KR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• </a:t>
            </a:r>
            <a:r>
              <a:rPr lang="ko-KR" altLang="en-US" sz="1300" dirty="0" err="1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원데이</a:t>
            </a:r>
            <a:r>
              <a:rPr lang="ko-KR" altLang="en-US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 클래스 제공</a:t>
            </a:r>
            <a:endParaRPr lang="ko-KR" altLang="en-US" sz="1300" dirty="0">
              <a:solidFill>
                <a:srgbClr val="0000FF"/>
              </a:solidFill>
              <a:latin typeface="원신한 Medium" panose="020B0603000000000000" pitchFamily="50" charset="-127"/>
              <a:ea typeface="원신한 Medium" panose="020B0603000000000000" pitchFamily="50" charset="-127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 rot="10800000">
            <a:off x="252238" y="9993235"/>
            <a:ext cx="7020027" cy="501366"/>
          </a:xfrm>
          <a:prstGeom prst="roundRect">
            <a:avLst/>
          </a:prstGeom>
          <a:solidFill>
            <a:srgbClr val="0054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296846" y="9983129"/>
            <a:ext cx="6948772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800" dirty="0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※ </a:t>
            </a:r>
            <a:r>
              <a:rPr lang="ko-KR" altLang="en-US" sz="800" dirty="0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원활한 상담을 위해 상담 일정은 담당 직원과 조율 후 확정됩니다</a:t>
            </a:r>
            <a:r>
              <a:rPr lang="en-US" altLang="ko-KR" sz="800" dirty="0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. ※ </a:t>
            </a:r>
            <a:r>
              <a:rPr lang="ko-KR" altLang="en-US" sz="800" dirty="0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이 안내장은 금융소비자보호에 관한 법률 등 관련 법령 및 내부통제 기준에 따른 절차를 거쳐 제공됩니다</a:t>
            </a:r>
            <a:r>
              <a:rPr lang="en-US" altLang="ko-KR" sz="800" dirty="0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. ※ </a:t>
            </a:r>
            <a:r>
              <a:rPr lang="ko-KR" altLang="en-US" sz="800" dirty="0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금융상품에 관한 계약을 체결하기 전에 금융상품 설명서 및 약관을 읽어 보시기 바랍니다</a:t>
            </a:r>
            <a:r>
              <a:rPr lang="en-US" altLang="ko-KR" sz="800" dirty="0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. ※ </a:t>
            </a:r>
            <a:r>
              <a:rPr lang="ko-KR" altLang="en-US" sz="800" dirty="0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금융소비자는 해당상품 또는 서비스에 대하여 </a:t>
            </a:r>
            <a:r>
              <a:rPr lang="ko-KR" altLang="en-US" sz="800" dirty="0" err="1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설명받을</a:t>
            </a:r>
            <a:r>
              <a:rPr lang="ko-KR" altLang="en-US" sz="800" dirty="0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 권리가 있습니다</a:t>
            </a:r>
            <a:r>
              <a:rPr lang="en-US" altLang="ko-KR" sz="800" dirty="0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. ※ </a:t>
            </a:r>
            <a:r>
              <a:rPr lang="ko-KR" altLang="en-US" sz="800" dirty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기타 자세한 사항은 신한 </a:t>
            </a:r>
            <a:r>
              <a:rPr lang="ko-KR" altLang="en-US" sz="800" dirty="0" err="1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연금라운지</a:t>
            </a:r>
            <a:r>
              <a:rPr lang="ko-KR" altLang="en-US" sz="800" dirty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 또는 </a:t>
            </a:r>
            <a:r>
              <a:rPr lang="ko-KR" altLang="en-US" sz="800" dirty="0" err="1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신한은행</a:t>
            </a:r>
            <a:r>
              <a:rPr lang="ko-KR" altLang="en-US" sz="800" dirty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 </a:t>
            </a:r>
            <a:r>
              <a:rPr lang="ko-KR" altLang="ko-KR" sz="800" dirty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전용상담센터 1833-3327 문의하시기 바랍니다</a:t>
            </a:r>
            <a:r>
              <a:rPr lang="ko-KR" altLang="ko-KR" sz="800" dirty="0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.</a:t>
            </a:r>
            <a:r>
              <a:rPr lang="en-US" altLang="ko-KR" sz="800" dirty="0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※</a:t>
            </a:r>
            <a:r>
              <a:rPr lang="ko-KR" altLang="en-US" sz="800" dirty="0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 </a:t>
            </a:r>
            <a:r>
              <a:rPr lang="ko-KR" altLang="en-US" sz="800" dirty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준법감시인 </a:t>
            </a:r>
            <a:r>
              <a:rPr lang="ko-KR" altLang="en-US" sz="800" dirty="0" err="1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사전심사필</a:t>
            </a:r>
            <a:r>
              <a:rPr lang="ko-KR" altLang="en-US" sz="800" dirty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 </a:t>
            </a:r>
            <a:r>
              <a:rPr lang="ko-KR" altLang="en-US" sz="800" dirty="0" smtClean="0">
                <a:solidFill>
                  <a:schemeClr val="bg1"/>
                </a:solidFill>
              </a:rPr>
              <a:t>제</a:t>
            </a:r>
            <a:r>
              <a:rPr lang="en-US" altLang="ko-KR" sz="800" dirty="0">
                <a:solidFill>
                  <a:schemeClr val="bg1"/>
                </a:solidFill>
              </a:rPr>
              <a:t>2024-13965-1</a:t>
            </a:r>
            <a:r>
              <a:rPr lang="ko-KR" altLang="en-US" sz="800" dirty="0">
                <a:solidFill>
                  <a:schemeClr val="bg1"/>
                </a:solidFill>
              </a:rPr>
              <a:t>호 </a:t>
            </a:r>
            <a:r>
              <a:rPr lang="en-US" altLang="ko-KR" sz="800" dirty="0">
                <a:solidFill>
                  <a:schemeClr val="bg1"/>
                </a:solidFill>
              </a:rPr>
              <a:t>(2024. 08. 22 ~ 2025. 12. 31) </a:t>
            </a:r>
            <a:endParaRPr lang="en-US" altLang="ko-KR" sz="800" dirty="0">
              <a:solidFill>
                <a:schemeClr val="bg1"/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5748" y="4204618"/>
            <a:ext cx="427232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300" dirty="0" err="1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신한은행</a:t>
            </a:r>
            <a:r>
              <a:rPr lang="ko-KR" altLang="en-US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 고객님을 위한 전문적인 은퇴자산관리 상담 공간</a:t>
            </a:r>
            <a:endParaRPr lang="ko-KR" altLang="en-US" sz="1300" dirty="0">
              <a:latin typeface="원신한 Medium" panose="020B0603000000000000" pitchFamily="50" charset="-127"/>
              <a:ea typeface="원신한 Medium" panose="020B0603000000000000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9147" y="5134165"/>
            <a:ext cx="6260823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신한 </a:t>
            </a:r>
            <a:r>
              <a:rPr lang="ko-KR" altLang="en-US" sz="1300" dirty="0" err="1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연금라운지</a:t>
            </a:r>
            <a:r>
              <a:rPr lang="ko-KR" altLang="en-US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 울산</a:t>
            </a:r>
            <a:r>
              <a:rPr lang="en-US" altLang="ko-KR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 </a:t>
            </a:r>
            <a:r>
              <a:rPr lang="en-US" altLang="ko-KR" sz="1300" dirty="0" smtClean="0">
                <a:latin typeface="원신한 Light" panose="020B0303000000000000" pitchFamily="50" charset="-127"/>
                <a:ea typeface="원신한 Light" panose="020B0303000000000000" pitchFamily="50" charset="-127"/>
              </a:rPr>
              <a:t>: </a:t>
            </a:r>
            <a:r>
              <a:rPr lang="ko-KR" altLang="en-US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울산 </a:t>
            </a:r>
            <a:r>
              <a:rPr lang="ko-KR" altLang="en-US" sz="13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남구 </a:t>
            </a:r>
            <a:r>
              <a:rPr lang="ko-KR" altLang="en-US" sz="1300" dirty="0" err="1">
                <a:latin typeface="원신한 Medium" panose="020B0603000000000000" pitchFamily="50" charset="-127"/>
                <a:ea typeface="원신한 Medium" panose="020B0603000000000000" pitchFamily="50" charset="-127"/>
              </a:rPr>
              <a:t>삼산로</a:t>
            </a:r>
            <a:r>
              <a:rPr lang="ko-KR" altLang="en-US" sz="13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 </a:t>
            </a:r>
            <a:r>
              <a:rPr lang="en-US" altLang="ko-KR" sz="13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172(</a:t>
            </a:r>
            <a:r>
              <a:rPr lang="ko-KR" altLang="en-US" sz="1300" dirty="0" err="1">
                <a:latin typeface="원신한 Medium" panose="020B0603000000000000" pitchFamily="50" charset="-127"/>
                <a:ea typeface="원신한 Medium" panose="020B0603000000000000" pitchFamily="50" charset="-127"/>
              </a:rPr>
              <a:t>달동</a:t>
            </a:r>
            <a:r>
              <a:rPr lang="en-US" altLang="ko-KR" sz="13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) 2</a:t>
            </a:r>
            <a:r>
              <a:rPr lang="ko-KR" altLang="en-US" sz="13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층</a:t>
            </a:r>
            <a:endParaRPr lang="en-US" altLang="ko-KR" sz="1300" dirty="0">
              <a:latin typeface="원신한 Medium" panose="020B0603000000000000" pitchFamily="50" charset="-127"/>
              <a:ea typeface="원신한 Medium" panose="020B0603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3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          </a:t>
            </a:r>
            <a:r>
              <a:rPr lang="ko-KR" altLang="en-US" sz="1300" dirty="0" err="1">
                <a:latin typeface="원신한 Medium" panose="020B0603000000000000" pitchFamily="50" charset="-127"/>
                <a:ea typeface="원신한 Medium" panose="020B0603000000000000" pitchFamily="50" charset="-127"/>
              </a:rPr>
              <a:t>신한은행</a:t>
            </a:r>
            <a:r>
              <a:rPr lang="ko-KR" altLang="en-US" sz="13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 </a:t>
            </a:r>
            <a:r>
              <a:rPr lang="en-US" altLang="ko-KR" sz="13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(</a:t>
            </a:r>
            <a:r>
              <a:rPr lang="ko-KR" altLang="en-US" sz="13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구</a:t>
            </a:r>
            <a:r>
              <a:rPr lang="en-US" altLang="ko-KR" sz="13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)</a:t>
            </a:r>
            <a:r>
              <a:rPr lang="ko-KR" altLang="en-US" sz="13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울산중앙지점</a:t>
            </a:r>
            <a:r>
              <a:rPr lang="en-US" altLang="ko-KR" sz="13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/ </a:t>
            </a:r>
            <a:r>
              <a:rPr lang="ko-KR" altLang="en-US" sz="13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현대해상 사거리에서 </a:t>
            </a:r>
            <a:r>
              <a:rPr lang="ko-KR" altLang="en-US" sz="1300" dirty="0" err="1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공업탑</a:t>
            </a:r>
            <a:r>
              <a:rPr lang="ko-KR" altLang="en-US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 </a:t>
            </a:r>
            <a:r>
              <a:rPr lang="ko-KR" altLang="en-US" sz="13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방향 </a:t>
            </a:r>
            <a:r>
              <a:rPr lang="en-US" altLang="ko-KR" sz="13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200m</a:t>
            </a:r>
            <a:endParaRPr lang="ko-KR" altLang="en-US" sz="1300" dirty="0">
              <a:latin typeface="원신한 Medium" panose="020B0603000000000000" pitchFamily="50" charset="-127"/>
              <a:ea typeface="원신한 Medium" panose="020B0603000000000000" pitchFamily="50" charset="-127"/>
            </a:endParaRPr>
          </a:p>
          <a:p>
            <a:r>
              <a:rPr lang="ko-KR" altLang="en-US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 </a:t>
            </a:r>
            <a:endParaRPr lang="ko-KR" altLang="en-US" dirty="0">
              <a:latin typeface="원신한 Medium" panose="020B0603000000000000" pitchFamily="50" charset="-127"/>
              <a:ea typeface="원신한 Medium" panose="020B0603000000000000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84287" y="5873493"/>
            <a:ext cx="6120679" cy="19152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200000"/>
              </a:lnSpc>
            </a:pPr>
            <a:r>
              <a:rPr lang="ko-KR" altLang="en-US" sz="1300" dirty="0" smtClean="0">
                <a:solidFill>
                  <a:prstClr val="black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 </a:t>
            </a:r>
            <a:r>
              <a:rPr lang="ko-KR" altLang="en-US" sz="1300" dirty="0" err="1" smtClean="0">
                <a:solidFill>
                  <a:prstClr val="black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통합연금</a:t>
            </a:r>
            <a:r>
              <a:rPr lang="ko-KR" altLang="en-US" sz="1300" dirty="0" smtClean="0">
                <a:solidFill>
                  <a:prstClr val="black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 </a:t>
            </a:r>
            <a:r>
              <a:rPr lang="ko-KR" altLang="en-US" sz="1300" dirty="0">
                <a:solidFill>
                  <a:prstClr val="black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컨설팅 </a:t>
            </a:r>
            <a:r>
              <a:rPr lang="en-US" altLang="ko-KR" sz="1300" dirty="0">
                <a:solidFill>
                  <a:prstClr val="black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: </a:t>
            </a:r>
            <a:r>
              <a:rPr lang="ko-KR" altLang="en-US" sz="1300" dirty="0">
                <a:solidFill>
                  <a:prstClr val="black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연금 자산 연결을 통한 </a:t>
            </a:r>
            <a:r>
              <a:rPr lang="ko-KR" altLang="en-US" sz="1300" dirty="0" err="1">
                <a:solidFill>
                  <a:prstClr val="black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연금자산</a:t>
            </a:r>
            <a:r>
              <a:rPr lang="ko-KR" altLang="en-US" sz="1300" dirty="0">
                <a:solidFill>
                  <a:prstClr val="black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 통합 관리 및 종합</a:t>
            </a:r>
            <a:r>
              <a:rPr lang="en-US" altLang="ko-KR" sz="1300" dirty="0">
                <a:solidFill>
                  <a:prstClr val="black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/ </a:t>
            </a:r>
            <a:r>
              <a:rPr lang="ko-KR" altLang="en-US" sz="1300" dirty="0">
                <a:solidFill>
                  <a:prstClr val="black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간편 은퇴설계</a:t>
            </a:r>
            <a:endParaRPr lang="en-US" altLang="ko-KR" sz="1300" dirty="0">
              <a:solidFill>
                <a:prstClr val="black"/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  <a:p>
            <a:pPr lvl="0">
              <a:lnSpc>
                <a:spcPct val="200000"/>
              </a:lnSpc>
            </a:pPr>
            <a:r>
              <a:rPr lang="ko-KR" altLang="en-US" sz="1300" dirty="0" smtClean="0">
                <a:solidFill>
                  <a:prstClr val="black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 현금흐름 </a:t>
            </a:r>
            <a:r>
              <a:rPr lang="ko-KR" altLang="en-US" sz="1300" dirty="0">
                <a:solidFill>
                  <a:prstClr val="black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진단 </a:t>
            </a:r>
            <a:r>
              <a:rPr lang="en-US" altLang="ko-KR" sz="1300" dirty="0">
                <a:solidFill>
                  <a:prstClr val="black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: </a:t>
            </a:r>
            <a:r>
              <a:rPr lang="ko-KR" altLang="en-US" sz="1300" dirty="0">
                <a:solidFill>
                  <a:prstClr val="black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매월</a:t>
            </a:r>
            <a:r>
              <a:rPr lang="en-US" altLang="ko-KR" sz="1300" dirty="0">
                <a:solidFill>
                  <a:prstClr val="black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 </a:t>
            </a:r>
            <a:r>
              <a:rPr lang="ko-KR" altLang="en-US" sz="1300" dirty="0">
                <a:solidFill>
                  <a:prstClr val="black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입금</a:t>
            </a:r>
            <a:r>
              <a:rPr lang="en-US" altLang="ko-KR" sz="1300" dirty="0">
                <a:solidFill>
                  <a:prstClr val="black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, </a:t>
            </a:r>
            <a:r>
              <a:rPr lang="ko-KR" altLang="en-US" sz="1300" dirty="0">
                <a:solidFill>
                  <a:prstClr val="black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출금 분석을 통한 은퇴 후 소득 및 지출 진단</a:t>
            </a:r>
            <a:r>
              <a:rPr lang="en-US" altLang="ko-KR" sz="1300" dirty="0">
                <a:solidFill>
                  <a:prstClr val="black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.</a:t>
            </a:r>
          </a:p>
          <a:p>
            <a:pPr lvl="0">
              <a:lnSpc>
                <a:spcPct val="200000"/>
              </a:lnSpc>
            </a:pPr>
            <a:r>
              <a:rPr lang="ko-KR" altLang="en-US" sz="1300" dirty="0" smtClean="0">
                <a:solidFill>
                  <a:prstClr val="black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 평생소득아카데미</a:t>
            </a:r>
            <a:r>
              <a:rPr lang="ko-KR" altLang="en-US" sz="1300" dirty="0" smtClean="0">
                <a:solidFill>
                  <a:prstClr val="black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 </a:t>
            </a:r>
            <a:r>
              <a:rPr lang="en-US" altLang="ko-KR" sz="1300" dirty="0">
                <a:solidFill>
                  <a:prstClr val="black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: </a:t>
            </a:r>
            <a:r>
              <a:rPr lang="ko-KR" altLang="en-US" sz="1300" dirty="0">
                <a:solidFill>
                  <a:prstClr val="black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은퇴 전</a:t>
            </a:r>
            <a:r>
              <a:rPr lang="en-US" altLang="ko-KR" sz="1300" dirty="0">
                <a:solidFill>
                  <a:prstClr val="black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, </a:t>
            </a:r>
            <a:r>
              <a:rPr lang="ko-KR" altLang="en-US" sz="1300" dirty="0">
                <a:solidFill>
                  <a:prstClr val="black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후 필수 </a:t>
            </a:r>
            <a:r>
              <a:rPr lang="ko-KR" altLang="en-US" sz="1300" dirty="0" err="1">
                <a:solidFill>
                  <a:prstClr val="black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금융상식</a:t>
            </a:r>
            <a:r>
              <a:rPr lang="en-US" altLang="ko-KR" sz="1300" dirty="0">
                <a:solidFill>
                  <a:prstClr val="black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, </a:t>
            </a:r>
            <a:r>
              <a:rPr lang="ko-KR" altLang="en-US" sz="1300" dirty="0">
                <a:solidFill>
                  <a:prstClr val="black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주택연금 컨설팅</a:t>
            </a:r>
            <a:endParaRPr lang="en-US" altLang="ko-KR" sz="1300" dirty="0">
              <a:solidFill>
                <a:prstClr val="black"/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  <a:p>
            <a:pPr lvl="0">
              <a:lnSpc>
                <a:spcPct val="200000"/>
              </a:lnSpc>
            </a:pPr>
            <a:r>
              <a:rPr lang="ko-KR" altLang="en-US" sz="1300" dirty="0" smtClean="0">
                <a:solidFill>
                  <a:prstClr val="black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 취미</a:t>
            </a:r>
            <a:r>
              <a:rPr lang="en-US" altLang="ko-KR" sz="1300" dirty="0">
                <a:solidFill>
                  <a:prstClr val="black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, </a:t>
            </a:r>
            <a:r>
              <a:rPr lang="ko-KR" altLang="en-US" sz="1300" dirty="0">
                <a:solidFill>
                  <a:prstClr val="black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여가 </a:t>
            </a:r>
            <a:r>
              <a:rPr lang="ko-KR" altLang="en-US" sz="1300" dirty="0" smtClean="0">
                <a:solidFill>
                  <a:prstClr val="black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프로그램 </a:t>
            </a:r>
            <a:r>
              <a:rPr lang="en-US" altLang="ko-KR" sz="1300" dirty="0" smtClean="0">
                <a:solidFill>
                  <a:prstClr val="black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: </a:t>
            </a:r>
            <a:r>
              <a:rPr lang="ko-KR" altLang="en-US" sz="1300" dirty="0">
                <a:solidFill>
                  <a:prstClr val="black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행복한 노후를 위한 다양한 체험 활동 프로그램 </a:t>
            </a:r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0351" y="1245303"/>
            <a:ext cx="4945823" cy="8850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29673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SECMDocumentLibraryForm</Display>
  <Edit>SECMDocumentLibraryForm</Edit>
  <New>SECMDocumentLibraryForm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SECM_CreateDate xmlns="74185C1B-8031-44C5-8318-4C8A6612E661" xsi:nil="true"/>
    <SECM_Author xmlns="74185C1B-8031-44C5-8318-4C8A6612E661" xsi:nil="true"/>
    <_UIVersionString xmlns="http://schemas.microsoft.com/sharepoint/v3" xsi:nil="true"/>
    <SECM_ModifiedDate xmlns="74185C1B-8031-44C5-8318-4C8A6612E661" xsi:nil="true"/>
    <SECM_ViewCnt xmlns="74185C1B-8031-44C5-8318-4C8A6612E661">0</SECM_ViewCnt>
    <SECM_DocID xmlns="74185C1B-8031-44C5-8318-4C8A6612E66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개인함 문서 컨텐츠타입" ma:contentTypeID="0x0101008B838FEDBF8F4A40B5F109F1ED7CA77200A2619496A86C1E4888488668100D5523" ma:contentTypeVersion="0" ma:contentTypeDescription="" ma:contentTypeScope="" ma:versionID="70c358c96d0b722546a51b9de23aa922">
  <xsd:schema xmlns:xsd="http://www.w3.org/2001/XMLSchema" xmlns:p="http://schemas.microsoft.com/office/2006/metadata/properties" xmlns:ns1="http://schemas.microsoft.com/sharepoint/v3" xmlns:ns2="74185C1B-8031-44C5-8318-4C8A6612E661" targetNamespace="http://schemas.microsoft.com/office/2006/metadata/properties" ma:root="true" ma:fieldsID="43dd4efbe74dd444c71b1be21a34d5bb" ns1:_="" ns2:_="">
    <xsd:import namespace="http://schemas.microsoft.com/sharepoint/v3"/>
    <xsd:import namespace="74185C1B-8031-44C5-8318-4C8A6612E661"/>
    <xsd:element name="properties">
      <xsd:complexType>
        <xsd:sequence>
          <xsd:element name="documentManagement">
            <xsd:complexType>
              <xsd:all>
                <xsd:element ref="ns1:_UIVersionString" minOccurs="0"/>
                <xsd:element ref="ns2:SECM_Author" minOccurs="0"/>
                <xsd:element ref="ns2:SECM_CreateDate" minOccurs="0"/>
                <xsd:element ref="ns2:SECM_ModifiedDate" minOccurs="0"/>
                <xsd:element ref="ns2:SECM_DocID" minOccurs="0"/>
                <xsd:element ref="ns2:SECM_ViewCn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_UIVersionString" ma:index="7" nillable="true" ma:displayName="버전" ma:internalName="_UIVersionString" ma:readOnly="false">
      <xsd:simpleType>
        <xsd:restriction base="dms:Text"/>
      </xsd:simpleType>
    </xsd:element>
  </xsd:schema>
  <xsd:schema xmlns:xsd="http://www.w3.org/2001/XMLSchema" xmlns:dms="http://schemas.microsoft.com/office/2006/documentManagement/types" targetNamespace="74185C1B-8031-44C5-8318-4C8A6612E661" elementFormDefault="qualified">
    <xsd:import namespace="http://schemas.microsoft.com/office/2006/documentManagement/types"/>
    <xsd:element name="SECM_Author" ma:index="8" nillable="true" ma:displayName="소유자" ma:internalName="SECM_Author" ma:readOnly="false">
      <xsd:simpleType>
        <xsd:restriction base="dms:Unknown"/>
      </xsd:simpleType>
    </xsd:element>
    <xsd:element name="SECM_CreateDate" ma:index="9" nillable="true" ma:displayName="만든 날짜" ma:internalName="SECM_CreateDate" ma:readOnly="false">
      <xsd:simpleType>
        <xsd:restriction base="dms:Unknown"/>
      </xsd:simpleType>
    </xsd:element>
    <xsd:element name="SECM_ModifiedDate" ma:index="10" nillable="true" ma:displayName="수정된 날짜" ma:internalName="SECM_ModifiedDate" ma:readOnly="false">
      <xsd:simpleType>
        <xsd:restriction base="dms:Unknown"/>
      </xsd:simpleType>
    </xsd:element>
    <xsd:element name="SECM_DocID" ma:index="11" nillable="true" ma:displayName="문서ID" ma:internalName="SECM_DocID" ma:readOnly="false">
      <xsd:simpleType>
        <xsd:restriction base="dms:Text"/>
      </xsd:simpleType>
    </xsd:element>
    <xsd:element name="SECM_ViewCnt" ma:index="14" nillable="true" ma:displayName="조회수" ma:default="0" ma:internalName="SECM_ViewC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8789F87-7DE3-4BE7-88B4-D168E21F7E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6485A3-A2A8-4D0D-BD0A-52ACB222B78D}">
  <ds:schemaRefs>
    <ds:schemaRef ds:uri="http://schemas.microsoft.com/sharepoint/v3"/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74185C1B-8031-44C5-8318-4C8A6612E661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0E5E6FD-7D07-436A-BE13-C6B3FC77B2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4185C1B-8031-44C5-8318-4C8A6612E661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2775</TotalTime>
  <Words>213</Words>
  <Application>Microsoft Office PowerPoint</Application>
  <PresentationFormat>사용자 지정</PresentationFormat>
  <Paragraphs>17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원신한 Light</vt:lpstr>
      <vt:lpstr>원신한 Medium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shinhan</dc:creator>
  <cp:lastModifiedBy>Windows 사용자</cp:lastModifiedBy>
  <cp:revision>128</cp:revision>
  <cp:lastPrinted>2024-05-20T03:07:21Z</cp:lastPrinted>
  <dcterms:created xsi:type="dcterms:W3CDTF">2018-04-04T06:07:36Z</dcterms:created>
  <dcterms:modified xsi:type="dcterms:W3CDTF">2024-08-23T00:54:01Z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0x0101008B838FEDBF8F4A40B5F109F1ED7CA77200A2619496A86C1E4888488668100D5523</vt:lpwstr>
  </property>
</Properties>
</file>